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5F216F-A214-446E-BC89-0FC6D0F1A65B}" type="datetimeFigureOut">
              <a:rPr lang="en-US" smtClean="0"/>
              <a:t>7/31/2013</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3E4DD238-9124-4141-9052-34373C7624D0}"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5F216F-A214-446E-BC89-0FC6D0F1A65B}"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DD238-9124-4141-9052-34373C7624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5F216F-A214-446E-BC89-0FC6D0F1A65B}"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3E4DD238-9124-4141-9052-34373C7624D0}"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5F216F-A214-446E-BC89-0FC6D0F1A65B}"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DD238-9124-4141-9052-34373C7624D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5F216F-A214-446E-BC89-0FC6D0F1A65B}" type="datetimeFigureOut">
              <a:rPr lang="en-US" smtClean="0"/>
              <a:t>7/31/2013</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3E4DD238-9124-4141-9052-34373C7624D0}"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5F216F-A214-446E-BC89-0FC6D0F1A65B}"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DD238-9124-4141-9052-34373C7624D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5F216F-A214-446E-BC89-0FC6D0F1A65B}" type="datetimeFigureOut">
              <a:rPr lang="en-US" smtClean="0"/>
              <a:t>7/31/2013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4DD238-9124-4141-9052-34373C7624D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5F216F-A214-446E-BC89-0FC6D0F1A65B}" type="datetimeFigureOut">
              <a:rPr lang="en-US" smtClean="0"/>
              <a:t>7/31/2013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4DD238-9124-4141-9052-34373C7624D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5F216F-A214-446E-BC89-0FC6D0F1A65B}" type="datetimeFigureOut">
              <a:rPr lang="en-US" smtClean="0"/>
              <a:t>7/31/2013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4DD238-9124-4141-9052-34373C7624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5F216F-A214-446E-BC89-0FC6D0F1A65B}"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DD238-9124-4141-9052-34373C7624D0}"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D25F216F-A214-446E-BC89-0FC6D0F1A65B}"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DD238-9124-4141-9052-34373C7624D0}"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D25F216F-A214-446E-BC89-0FC6D0F1A65B}" type="datetimeFigureOut">
              <a:rPr lang="en-US" smtClean="0"/>
              <a:t>7/31/2013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3E4DD238-9124-4141-9052-34373C7624D0}"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t>The Organization of the Executive Branch: </a:t>
            </a:r>
            <a:endParaRPr lang="en-US" sz="5400" dirty="0"/>
          </a:p>
        </p:txBody>
      </p:sp>
      <p:sp>
        <p:nvSpPr>
          <p:cNvPr id="3" name="Subtitle 2"/>
          <p:cNvSpPr>
            <a:spLocks noGrp="1"/>
          </p:cNvSpPr>
          <p:nvPr>
            <p:ph type="subTitle" idx="1"/>
          </p:nvPr>
        </p:nvSpPr>
        <p:spPr/>
        <p:txBody>
          <a:bodyPr>
            <a:noAutofit/>
          </a:bodyPr>
          <a:lstStyle/>
          <a:p>
            <a:r>
              <a:rPr lang="en-US" sz="3600" dirty="0" smtClean="0">
                <a:latin typeface="+mj-lt"/>
              </a:rPr>
              <a:t>How the National Government Works to Enforce the Laws</a:t>
            </a:r>
            <a:endParaRPr lang="en-US" sz="3600" dirty="0">
              <a:latin typeface="+mj-lt"/>
            </a:endParaRPr>
          </a:p>
        </p:txBody>
      </p:sp>
    </p:spTree>
    <p:extLst>
      <p:ext uri="{BB962C8B-B14F-4D97-AF65-F5344CB8AC3E}">
        <p14:creationId xmlns:p14="http://schemas.microsoft.com/office/powerpoint/2010/main" val="701949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Department of Homeland Security</a:t>
            </a:r>
            <a:endParaRPr lang="en-US" dirty="0"/>
          </a:p>
        </p:txBody>
      </p:sp>
      <p:sp>
        <p:nvSpPr>
          <p:cNvPr id="3" name="Content Placeholder 2"/>
          <p:cNvSpPr>
            <a:spLocks noGrp="1"/>
          </p:cNvSpPr>
          <p:nvPr>
            <p:ph idx="1"/>
          </p:nvPr>
        </p:nvSpPr>
        <p:spPr/>
        <p:txBody>
          <a:bodyPr>
            <a:noAutofit/>
          </a:bodyPr>
          <a:lstStyle/>
          <a:p>
            <a:r>
              <a:rPr lang="en-US" sz="2800" dirty="0" smtClean="0">
                <a:latin typeface="+mj-lt"/>
              </a:rPr>
              <a:t>This office was created immediately after the terrorist attacks of September 11, 2001.</a:t>
            </a:r>
          </a:p>
          <a:p>
            <a:r>
              <a:rPr lang="en-US" sz="2800" dirty="0" smtClean="0">
                <a:latin typeface="+mj-lt"/>
              </a:rPr>
              <a:t>The department coordinates all anti-terrorist efforts from federal agencies including the Coast Guard, the Department of Immigration and Naturalization, and the Federal Emergency Management Agency (FEMA). </a:t>
            </a:r>
          </a:p>
          <a:p>
            <a:r>
              <a:rPr lang="en-US" sz="2800" dirty="0" smtClean="0">
                <a:latin typeface="+mj-lt"/>
              </a:rPr>
              <a:t>In recent years, concerns over the threats of terrorism have been linked to immigration concerns.</a:t>
            </a:r>
          </a:p>
          <a:p>
            <a:r>
              <a:rPr lang="en-US" sz="2800" dirty="0" smtClean="0">
                <a:latin typeface="+mj-lt"/>
              </a:rPr>
              <a:t>Virtually all of the terrorist suspects in the September 11 attacks and the two suspects in the recent Boston Marathon bombing were in the United States legally. </a:t>
            </a:r>
            <a:endParaRPr lang="en-US" sz="2800" dirty="0">
              <a:latin typeface="+mj-lt"/>
            </a:endParaRPr>
          </a:p>
        </p:txBody>
      </p:sp>
    </p:spTree>
    <p:extLst>
      <p:ext uri="{BB962C8B-B14F-4D97-AF65-F5344CB8AC3E}">
        <p14:creationId xmlns:p14="http://schemas.microsoft.com/office/powerpoint/2010/main" val="1967185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President’s Cabinet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8933" y="1600200"/>
            <a:ext cx="6646134" cy="4525963"/>
          </a:xfrm>
        </p:spPr>
      </p:pic>
    </p:spTree>
    <p:extLst>
      <p:ext uri="{BB962C8B-B14F-4D97-AF65-F5344CB8AC3E}">
        <p14:creationId xmlns:p14="http://schemas.microsoft.com/office/powerpoint/2010/main" val="3322128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Executive Agencies Under Presidential Control</a:t>
            </a:r>
            <a:endParaRPr lang="en-US" dirty="0"/>
          </a:p>
        </p:txBody>
      </p:sp>
      <p:sp>
        <p:nvSpPr>
          <p:cNvPr id="4" name="Text Placeholder 3"/>
          <p:cNvSpPr>
            <a:spLocks noGrp="1"/>
          </p:cNvSpPr>
          <p:nvPr>
            <p:ph type="body" idx="1"/>
          </p:nvPr>
        </p:nvSpPr>
        <p:spPr/>
        <p:txBody>
          <a:bodyPr>
            <a:normAutofit fontScale="92500" lnSpcReduction="20000"/>
          </a:bodyPr>
          <a:lstStyle/>
          <a:p>
            <a:r>
              <a:rPr lang="en-US" dirty="0" smtClean="0">
                <a:latin typeface="+mj-lt"/>
              </a:rPr>
              <a:t>National Aeronautics and Space Administration (NASA) </a:t>
            </a:r>
            <a:endParaRPr lang="en-US" dirty="0">
              <a:latin typeface="+mj-lt"/>
            </a:endParaRP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 y="2413238"/>
            <a:ext cx="4040188" cy="3474561"/>
          </a:xfrm>
        </p:spPr>
      </p:pic>
      <p:sp>
        <p:nvSpPr>
          <p:cNvPr id="6" name="Text Placeholder 5"/>
          <p:cNvSpPr>
            <a:spLocks noGrp="1"/>
          </p:cNvSpPr>
          <p:nvPr>
            <p:ph type="body" sz="quarter" idx="3"/>
          </p:nvPr>
        </p:nvSpPr>
        <p:spPr/>
        <p:txBody>
          <a:bodyPr>
            <a:normAutofit fontScale="92500" lnSpcReduction="20000"/>
          </a:bodyPr>
          <a:lstStyle/>
          <a:p>
            <a:r>
              <a:rPr lang="en-US" dirty="0" smtClean="0">
                <a:latin typeface="+mj-lt"/>
              </a:rPr>
              <a:t>The Environmental Protection Agency (EPA) </a:t>
            </a:r>
            <a:endParaRPr lang="en-US" dirty="0">
              <a:latin typeface="+mj-lt"/>
            </a:endParaRPr>
          </a:p>
        </p:txBody>
      </p:sp>
      <p:pic>
        <p:nvPicPr>
          <p:cNvPr id="9"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70512" y="2174875"/>
            <a:ext cx="3990800" cy="3951288"/>
          </a:xfrm>
        </p:spPr>
      </p:pic>
    </p:spTree>
    <p:extLst>
      <p:ext uri="{BB962C8B-B14F-4D97-AF65-F5344CB8AC3E}">
        <p14:creationId xmlns:p14="http://schemas.microsoft.com/office/powerpoint/2010/main" val="2886637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Regulatory Commissions</a:t>
            </a:r>
            <a:endParaRPr lang="en-US" dirty="0"/>
          </a:p>
        </p:txBody>
      </p:sp>
      <p:sp>
        <p:nvSpPr>
          <p:cNvPr id="3" name="Text Placeholder 2"/>
          <p:cNvSpPr>
            <a:spLocks noGrp="1"/>
          </p:cNvSpPr>
          <p:nvPr>
            <p:ph type="body" idx="1"/>
          </p:nvPr>
        </p:nvSpPr>
        <p:spPr/>
        <p:txBody>
          <a:bodyPr>
            <a:normAutofit fontScale="92500" lnSpcReduction="20000"/>
          </a:bodyPr>
          <a:lstStyle/>
          <a:p>
            <a:r>
              <a:rPr lang="en-US" dirty="0" smtClean="0">
                <a:latin typeface="+mj-lt"/>
              </a:rPr>
              <a:t>The Federal Communications Commission (FCC) </a:t>
            </a:r>
            <a:endParaRPr lang="en-US" dirty="0">
              <a:latin typeface="+mj-lt"/>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 y="2694680"/>
            <a:ext cx="4040188" cy="2911678"/>
          </a:xfrm>
        </p:spPr>
      </p:pic>
      <p:sp>
        <p:nvSpPr>
          <p:cNvPr id="5" name="Text Placeholder 4"/>
          <p:cNvSpPr>
            <a:spLocks noGrp="1"/>
          </p:cNvSpPr>
          <p:nvPr>
            <p:ph type="body" sz="quarter" idx="3"/>
          </p:nvPr>
        </p:nvSpPr>
        <p:spPr/>
        <p:txBody>
          <a:bodyPr>
            <a:normAutofit fontScale="92500" lnSpcReduction="20000"/>
          </a:bodyPr>
          <a:lstStyle/>
          <a:p>
            <a:r>
              <a:rPr lang="en-US" dirty="0" smtClean="0">
                <a:latin typeface="+mj-lt"/>
              </a:rPr>
              <a:t>The Consumer Products Safety Commission (CPSC) </a:t>
            </a:r>
            <a:endParaRPr lang="en-US" dirty="0">
              <a:latin typeface="+mj-lt"/>
            </a:endParaRPr>
          </a:p>
        </p:txBody>
      </p:sp>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210492" y="2282095"/>
            <a:ext cx="2910840" cy="3736848"/>
          </a:xfrm>
        </p:spPr>
      </p:pic>
    </p:spTree>
    <p:extLst>
      <p:ext uri="{BB962C8B-B14F-4D97-AF65-F5344CB8AC3E}">
        <p14:creationId xmlns:p14="http://schemas.microsoft.com/office/powerpoint/2010/main" val="3810191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United States Postal Service</a:t>
            </a:r>
            <a:endParaRPr lang="en-US" dirty="0"/>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5203" y="1600200"/>
            <a:ext cx="5693594" cy="4525963"/>
          </a:xfrm>
        </p:spPr>
      </p:pic>
    </p:spTree>
    <p:extLst>
      <p:ext uri="{BB962C8B-B14F-4D97-AF65-F5344CB8AC3E}">
        <p14:creationId xmlns:p14="http://schemas.microsoft.com/office/powerpoint/2010/main" val="2548930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Civil Service System</a:t>
            </a:r>
            <a:endParaRPr lang="en-US" dirty="0"/>
          </a:p>
        </p:txBody>
      </p:sp>
      <p:sp>
        <p:nvSpPr>
          <p:cNvPr id="3" name="Content Placeholder 2"/>
          <p:cNvSpPr>
            <a:spLocks noGrp="1"/>
          </p:cNvSpPr>
          <p:nvPr>
            <p:ph idx="1"/>
          </p:nvPr>
        </p:nvSpPr>
        <p:spPr/>
        <p:txBody>
          <a:bodyPr>
            <a:normAutofit/>
          </a:bodyPr>
          <a:lstStyle/>
          <a:p>
            <a:r>
              <a:rPr lang="en-US" sz="3200" dirty="0" smtClean="0">
                <a:latin typeface="+mj-lt"/>
              </a:rPr>
              <a:t>After President James A. Garfield was assassinated by an angry office seeker who was turned down for work, the Congress passed a law called the Pendleton Act.  It created the Civil Service System. </a:t>
            </a:r>
          </a:p>
          <a:p>
            <a:r>
              <a:rPr lang="en-US" sz="3200" dirty="0" smtClean="0">
                <a:latin typeface="+mj-lt"/>
              </a:rPr>
              <a:t>Now, government jobs hire candidates on the basis of merit.  When applicants apply for work, they are often required to take a test, and only those applicants with the highest scores are employed. </a:t>
            </a:r>
          </a:p>
          <a:p>
            <a:r>
              <a:rPr lang="en-US" sz="3200" dirty="0" smtClean="0">
                <a:latin typeface="+mj-lt"/>
              </a:rPr>
              <a:t>In this manner, a competent and efficient group of people are selected for government work. </a:t>
            </a:r>
            <a:endParaRPr lang="en-US" sz="3200" dirty="0">
              <a:latin typeface="+mj-lt"/>
            </a:endParaRPr>
          </a:p>
        </p:txBody>
      </p:sp>
    </p:spTree>
    <p:extLst>
      <p:ext uri="{BB962C8B-B14F-4D97-AF65-F5344CB8AC3E}">
        <p14:creationId xmlns:p14="http://schemas.microsoft.com/office/powerpoint/2010/main" val="3482248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8397" b="8397"/>
          <a:stretch>
            <a:fillRect/>
          </a:stretch>
        </p:blipFill>
        <p:spPr/>
      </p:pic>
      <p:sp>
        <p:nvSpPr>
          <p:cNvPr id="4" name="Title 3"/>
          <p:cNvSpPr>
            <a:spLocks noGrp="1"/>
          </p:cNvSpPr>
          <p:nvPr>
            <p:ph type="title"/>
          </p:nvPr>
        </p:nvSpPr>
        <p:spPr/>
        <p:txBody>
          <a:bodyPr/>
          <a:lstStyle/>
          <a:p>
            <a:r>
              <a:rPr lang="en-US" dirty="0" smtClean="0"/>
              <a:t>Bureaucracy</a:t>
            </a:r>
            <a:endParaRPr lang="en-US" dirty="0"/>
          </a:p>
        </p:txBody>
      </p:sp>
      <p:sp>
        <p:nvSpPr>
          <p:cNvPr id="6" name="Text Placeholder 5"/>
          <p:cNvSpPr>
            <a:spLocks noGrp="1"/>
          </p:cNvSpPr>
          <p:nvPr>
            <p:ph type="body" sz="half" idx="2"/>
          </p:nvPr>
        </p:nvSpPr>
        <p:spPr/>
        <p:txBody>
          <a:bodyPr>
            <a:normAutofit/>
          </a:bodyPr>
          <a:lstStyle/>
          <a:p>
            <a:r>
              <a:rPr lang="en-US" sz="2000" dirty="0" smtClean="0">
                <a:latin typeface="+mj-lt"/>
              </a:rPr>
              <a:t>A bureaucracy is an organization of government departments, agencies, and offices.</a:t>
            </a:r>
            <a:endParaRPr lang="en-US" sz="2000" dirty="0">
              <a:latin typeface="+mj-lt"/>
            </a:endParaRPr>
          </a:p>
        </p:txBody>
      </p:sp>
    </p:spTree>
    <p:extLst>
      <p:ext uri="{BB962C8B-B14F-4D97-AF65-F5344CB8AC3E}">
        <p14:creationId xmlns:p14="http://schemas.microsoft.com/office/powerpoint/2010/main" val="2879108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4270" b="4270"/>
          <a:stretch>
            <a:fillRect/>
          </a:stretch>
        </p:blipFill>
        <p:spPr/>
      </p:pic>
      <p:sp>
        <p:nvSpPr>
          <p:cNvPr id="3" name="Title 2"/>
          <p:cNvSpPr>
            <a:spLocks noGrp="1"/>
          </p:cNvSpPr>
          <p:nvPr>
            <p:ph type="title"/>
          </p:nvPr>
        </p:nvSpPr>
        <p:spPr/>
        <p:txBody>
          <a:bodyPr/>
          <a:lstStyle/>
          <a:p>
            <a:r>
              <a:rPr lang="en-US" dirty="0" smtClean="0"/>
              <a:t>The Administration</a:t>
            </a:r>
            <a:endParaRPr lang="en-US" dirty="0"/>
          </a:p>
        </p:txBody>
      </p:sp>
      <p:sp>
        <p:nvSpPr>
          <p:cNvPr id="4" name="Text Placeholder 3"/>
          <p:cNvSpPr>
            <a:spLocks noGrp="1"/>
          </p:cNvSpPr>
          <p:nvPr>
            <p:ph type="body" sz="half" idx="2"/>
          </p:nvPr>
        </p:nvSpPr>
        <p:spPr/>
        <p:txBody>
          <a:bodyPr>
            <a:noAutofit/>
          </a:bodyPr>
          <a:lstStyle/>
          <a:p>
            <a:r>
              <a:rPr lang="en-US" sz="2000" dirty="0" smtClean="0">
                <a:latin typeface="+mj-lt"/>
              </a:rPr>
              <a:t>Collectively the people who help the President to manage the federal bureaucracy are called “the Administration.” </a:t>
            </a:r>
            <a:endParaRPr lang="en-US" sz="2000" dirty="0">
              <a:latin typeface="+mj-lt"/>
            </a:endParaRPr>
          </a:p>
        </p:txBody>
      </p:sp>
    </p:spTree>
    <p:extLst>
      <p:ext uri="{BB962C8B-B14F-4D97-AF65-F5344CB8AC3E}">
        <p14:creationId xmlns:p14="http://schemas.microsoft.com/office/powerpoint/2010/main" val="695349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White House Staff</a:t>
            </a:r>
            <a:endParaRPr lang="en-US" dirty="0"/>
          </a:p>
        </p:txBody>
      </p:sp>
      <p:sp>
        <p:nvSpPr>
          <p:cNvPr id="6" name="Content Placeholder 5"/>
          <p:cNvSpPr>
            <a:spLocks noGrp="1"/>
          </p:cNvSpPr>
          <p:nvPr>
            <p:ph sz="half" idx="1"/>
          </p:nvPr>
        </p:nvSpPr>
        <p:spPr/>
        <p:txBody>
          <a:bodyPr>
            <a:normAutofit/>
          </a:bodyPr>
          <a:lstStyle/>
          <a:p>
            <a:r>
              <a:rPr lang="en-US" dirty="0" smtClean="0">
                <a:latin typeface="+mj-lt"/>
              </a:rPr>
              <a:t>The White House staff are the President’s top advisors, who provide advice and information about national security, the economy, and other subjects.  Members of the White House staff include key advisors, press secretaries, legal experts, speechwriters, office workers, and researchers. </a:t>
            </a:r>
            <a:endParaRPr lang="en-US" dirty="0">
              <a:latin typeface="+mj-lt"/>
            </a:endParaRPr>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19600" y="1752600"/>
            <a:ext cx="4259214" cy="3048000"/>
          </a:xfrm>
        </p:spPr>
      </p:pic>
      <p:sp>
        <p:nvSpPr>
          <p:cNvPr id="9" name="Rounded Rectangle 8"/>
          <p:cNvSpPr/>
          <p:nvPr/>
        </p:nvSpPr>
        <p:spPr>
          <a:xfrm>
            <a:off x="4419600" y="4932218"/>
            <a:ext cx="4343400" cy="1295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2000" dirty="0" smtClean="0">
                <a:latin typeface="+mj-lt"/>
              </a:rPr>
              <a:t>White House Press Secretary Jay Carney answers question from the media about the government and it’s plans several times a week. </a:t>
            </a:r>
            <a:endParaRPr lang="en-US" sz="2000" dirty="0">
              <a:latin typeface="+mj-lt"/>
            </a:endParaRPr>
          </a:p>
        </p:txBody>
      </p:sp>
    </p:spTree>
    <p:extLst>
      <p:ext uri="{BB962C8B-B14F-4D97-AF65-F5344CB8AC3E}">
        <p14:creationId xmlns:p14="http://schemas.microsoft.com/office/powerpoint/2010/main" val="2089346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Vice Presidency</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latin typeface="+mj-lt"/>
              </a:rPr>
              <a:t>The Vice President’s only official responsibility is to supervise the Senate and cast deciding votes in the extremely rare event that a tiebreaker is needed. </a:t>
            </a:r>
          </a:p>
          <a:p>
            <a:r>
              <a:rPr lang="en-US" dirty="0" smtClean="0">
                <a:latin typeface="+mj-lt"/>
              </a:rPr>
              <a:t>If the President resigns, dies, or is unable to perform the tasks of the office, the Vice President becomes President. </a:t>
            </a:r>
          </a:p>
          <a:p>
            <a:r>
              <a:rPr lang="en-US" dirty="0" smtClean="0">
                <a:latin typeface="+mj-lt"/>
              </a:rPr>
              <a:t>Ben Franklin suggested that the office might be addressed as “your superfluous excellency” – since it did so very little.</a:t>
            </a:r>
            <a:endParaRPr lang="en-US" dirty="0">
              <a:latin typeface="+mj-lt"/>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07507" y="1600200"/>
            <a:ext cx="3319985" cy="4525963"/>
          </a:xfrm>
        </p:spPr>
      </p:pic>
    </p:spTree>
    <p:extLst>
      <p:ext uri="{BB962C8B-B14F-4D97-AF65-F5344CB8AC3E}">
        <p14:creationId xmlns:p14="http://schemas.microsoft.com/office/powerpoint/2010/main" val="729919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900" dirty="0" smtClean="0"/>
              <a:t>The Vice President Has Become the President on Nine Different Occasions</a:t>
            </a:r>
            <a:r>
              <a:rPr lang="en-US" dirty="0" smtClean="0"/>
              <a:t>!</a:t>
            </a:r>
            <a:endParaRPr lang="en-US" dirty="0"/>
          </a:p>
        </p:txBody>
      </p:sp>
      <p:sp>
        <p:nvSpPr>
          <p:cNvPr id="5" name="Text Placeholder 4"/>
          <p:cNvSpPr>
            <a:spLocks noGrp="1"/>
          </p:cNvSpPr>
          <p:nvPr>
            <p:ph type="body" idx="1"/>
          </p:nvPr>
        </p:nvSpPr>
        <p:spPr/>
        <p:txBody>
          <a:bodyPr>
            <a:normAutofit fontScale="92500"/>
          </a:bodyPr>
          <a:lstStyle/>
          <a:p>
            <a:r>
              <a:rPr lang="en-US" dirty="0" smtClean="0">
                <a:latin typeface="+mj-lt"/>
              </a:rPr>
              <a:t>John Tyler: Tippecanoe and Tyler, Too!</a:t>
            </a:r>
            <a:endParaRPr lang="en-US" dirty="0">
              <a:latin typeface="+mj-lt"/>
            </a:endParaRPr>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66800" y="2362200"/>
            <a:ext cx="2895600" cy="4038600"/>
          </a:xfrm>
        </p:spPr>
      </p:pic>
      <p:sp>
        <p:nvSpPr>
          <p:cNvPr id="7" name="Text Placeholder 6"/>
          <p:cNvSpPr>
            <a:spLocks noGrp="1"/>
          </p:cNvSpPr>
          <p:nvPr>
            <p:ph type="body" sz="quarter" idx="3"/>
          </p:nvPr>
        </p:nvSpPr>
        <p:spPr/>
        <p:txBody>
          <a:bodyPr>
            <a:normAutofit/>
          </a:bodyPr>
          <a:lstStyle/>
          <a:p>
            <a:r>
              <a:rPr lang="en-US" dirty="0" smtClean="0">
                <a:latin typeface="+mj-lt"/>
              </a:rPr>
              <a:t>Gerald Ford: Who was never elected!</a:t>
            </a:r>
            <a:endParaRPr lang="en-US" dirty="0">
              <a:latin typeface="+mj-lt"/>
            </a:endParaRPr>
          </a:p>
        </p:txBody>
      </p:sp>
      <p:pic>
        <p:nvPicPr>
          <p:cNvPr id="9"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410200" y="2342846"/>
            <a:ext cx="2765952" cy="3981754"/>
          </a:xfrm>
        </p:spPr>
      </p:pic>
    </p:spTree>
    <p:extLst>
      <p:ext uri="{BB962C8B-B14F-4D97-AF65-F5344CB8AC3E}">
        <p14:creationId xmlns:p14="http://schemas.microsoft.com/office/powerpoint/2010/main" val="1216241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t="6413" b="6413"/>
          <a:stretch>
            <a:fillRect/>
          </a:stretch>
        </p:blipFill>
        <p:spPr/>
      </p:pic>
      <p:sp>
        <p:nvSpPr>
          <p:cNvPr id="7" name="Title 6"/>
          <p:cNvSpPr>
            <a:spLocks noGrp="1"/>
          </p:cNvSpPr>
          <p:nvPr>
            <p:ph type="title"/>
          </p:nvPr>
        </p:nvSpPr>
        <p:spPr/>
        <p:txBody>
          <a:bodyPr/>
          <a:lstStyle/>
          <a:p>
            <a:r>
              <a:rPr lang="en-US" dirty="0" smtClean="0"/>
              <a:t>The Office of Management and Budget</a:t>
            </a:r>
            <a:endParaRPr lang="en-US" dirty="0"/>
          </a:p>
        </p:txBody>
      </p:sp>
      <p:sp>
        <p:nvSpPr>
          <p:cNvPr id="9" name="Text Placeholder 8"/>
          <p:cNvSpPr>
            <a:spLocks noGrp="1"/>
          </p:cNvSpPr>
          <p:nvPr>
            <p:ph type="body" sz="half" idx="2"/>
          </p:nvPr>
        </p:nvSpPr>
        <p:spPr/>
        <p:txBody>
          <a:bodyPr>
            <a:noAutofit/>
          </a:bodyPr>
          <a:lstStyle/>
          <a:p>
            <a:r>
              <a:rPr lang="en-US" sz="2000" dirty="0" smtClean="0">
                <a:latin typeface="+mj-lt"/>
              </a:rPr>
              <a:t>The Office of Management and Budget offers realistic costs of what a President’s policy suggestions might cost. </a:t>
            </a:r>
            <a:endParaRPr lang="en-US" sz="2000" dirty="0">
              <a:latin typeface="+mj-lt"/>
            </a:endParaRPr>
          </a:p>
        </p:txBody>
      </p:sp>
    </p:spTree>
    <p:extLst>
      <p:ext uri="{BB962C8B-B14F-4D97-AF65-F5344CB8AC3E}">
        <p14:creationId xmlns:p14="http://schemas.microsoft.com/office/powerpoint/2010/main" val="2320651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8270" b="8270"/>
          <a:stretch>
            <a:fillRect/>
          </a:stretch>
        </p:blipFill>
        <p:spPr/>
      </p:pic>
      <p:sp>
        <p:nvSpPr>
          <p:cNvPr id="3" name="Title 2"/>
          <p:cNvSpPr>
            <a:spLocks noGrp="1"/>
          </p:cNvSpPr>
          <p:nvPr>
            <p:ph type="title"/>
          </p:nvPr>
        </p:nvSpPr>
        <p:spPr/>
        <p:txBody>
          <a:bodyPr/>
          <a:lstStyle/>
          <a:p>
            <a:r>
              <a:rPr lang="en-US" dirty="0" smtClean="0"/>
              <a:t>The National Security Council</a:t>
            </a:r>
            <a:endParaRPr lang="en-US" dirty="0"/>
          </a:p>
        </p:txBody>
      </p:sp>
      <p:sp>
        <p:nvSpPr>
          <p:cNvPr id="4" name="Text Placeholder 3"/>
          <p:cNvSpPr>
            <a:spLocks noGrp="1"/>
          </p:cNvSpPr>
          <p:nvPr>
            <p:ph type="body" sz="half" idx="2"/>
          </p:nvPr>
        </p:nvSpPr>
        <p:spPr/>
        <p:txBody>
          <a:bodyPr>
            <a:noAutofit/>
          </a:bodyPr>
          <a:lstStyle/>
          <a:p>
            <a:r>
              <a:rPr lang="en-US" sz="2000" dirty="0" smtClean="0">
                <a:latin typeface="+mj-lt"/>
              </a:rPr>
              <a:t>The National Security Council provides the President with the best possible advice concerning foreign affairs and the national defense. </a:t>
            </a:r>
            <a:endParaRPr lang="en-US" sz="2000" dirty="0">
              <a:latin typeface="+mj-lt"/>
            </a:endParaRPr>
          </a:p>
        </p:txBody>
      </p:sp>
    </p:spTree>
    <p:extLst>
      <p:ext uri="{BB962C8B-B14F-4D97-AF65-F5344CB8AC3E}">
        <p14:creationId xmlns:p14="http://schemas.microsoft.com/office/powerpoint/2010/main" val="2470847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Executive Departments of the Presidency</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676400"/>
            <a:ext cx="6298473" cy="5029200"/>
          </a:xfrm>
        </p:spPr>
      </p:pic>
    </p:spTree>
    <p:extLst>
      <p:ext uri="{BB962C8B-B14F-4D97-AF65-F5344CB8AC3E}">
        <p14:creationId xmlns:p14="http://schemas.microsoft.com/office/powerpoint/2010/main" val="16832510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Decatur</Template>
  <TotalTime>75</TotalTime>
  <Words>522</Words>
  <Application>Microsoft Office PowerPoint</Application>
  <PresentationFormat>On-screen Show (4:3)</PresentationFormat>
  <Paragraphs>38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Decatur</vt:lpstr>
      <vt:lpstr>The Organization of the Executive Branch: </vt:lpstr>
      <vt:lpstr>Bureaucracy</vt:lpstr>
      <vt:lpstr>The Administration</vt:lpstr>
      <vt:lpstr>The White House Staff</vt:lpstr>
      <vt:lpstr>The Vice Presidency</vt:lpstr>
      <vt:lpstr>The Vice President Has Become the President on Nine Different Occasions!</vt:lpstr>
      <vt:lpstr>The Office of Management and Budget</vt:lpstr>
      <vt:lpstr>The National Security Council</vt:lpstr>
      <vt:lpstr>Executive Departments of the Presidency</vt:lpstr>
      <vt:lpstr>The Department of Homeland Security</vt:lpstr>
      <vt:lpstr>The President’s Cabinet</vt:lpstr>
      <vt:lpstr>Executive Agencies Under Presidential Control</vt:lpstr>
      <vt:lpstr>Government Regulatory Commissions</vt:lpstr>
      <vt:lpstr>The United States Postal Service</vt:lpstr>
      <vt:lpstr>The Civil Service System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Organization of the Executive Branch:</dc:title>
  <dc:creator>Adam</dc:creator>
  <cp:lastModifiedBy>Adam</cp:lastModifiedBy>
  <cp:revision>7</cp:revision>
  <dcterms:created xsi:type="dcterms:W3CDTF">2013-07-31T10:13:01Z</dcterms:created>
  <dcterms:modified xsi:type="dcterms:W3CDTF">2013-07-31T11:28:55Z</dcterms:modified>
</cp:coreProperties>
</file>